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70" r:id="rId10"/>
    <p:sldId id="265" r:id="rId11"/>
    <p:sldId id="267" r:id="rId12"/>
    <p:sldId id="264" r:id="rId13"/>
    <p:sldId id="266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A78E-503C-739B-673A-F86181BB8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Airbnb Prices Using </a:t>
            </a:r>
            <a:r>
              <a:rPr lang="en-US" dirty="0" err="1"/>
              <a:t>XGboost</a:t>
            </a:r>
            <a:r>
              <a:rPr lang="en-US" dirty="0"/>
              <a:t> &amp; Conformal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6192E-3C31-9161-E591-82E7784BA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Presenters: </a:t>
            </a:r>
            <a:r>
              <a:rPr lang="en-US" dirty="0" err="1"/>
              <a:t>Younghoon</a:t>
            </a:r>
            <a:r>
              <a:rPr lang="en-US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185314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A699-4D5E-6969-ED7A-854F391F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GXBoost</a:t>
            </a:r>
            <a:r>
              <a:rPr lang="en-US" dirty="0"/>
              <a:t> with Marginal Coverage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65504E-5B74-4400-3B10-0A3B5BBF98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847" y="1270000"/>
            <a:ext cx="7223654" cy="1967851"/>
          </a:xfrm>
        </p:spPr>
      </p:pic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2A404C3-ECE6-55B3-8E8F-D264CFEE2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3563" y="2870955"/>
            <a:ext cx="5899677" cy="3881073"/>
          </a:xfrm>
        </p:spPr>
      </p:pic>
    </p:spTree>
    <p:extLst>
      <p:ext uri="{BB962C8B-B14F-4D97-AF65-F5344CB8AC3E}">
        <p14:creationId xmlns:p14="http://schemas.microsoft.com/office/powerpoint/2010/main" val="33352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B77A-B2FC-602B-3375-BCC605E7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6" name="Content Placeholder 5" descr="A graph of values with red lines&#10;&#10;Description automatically generated with medium confidence">
            <a:extLst>
              <a:ext uri="{FF2B5EF4-FFF2-40B4-BE49-F238E27FC236}">
                <a16:creationId xmlns:a16="http://schemas.microsoft.com/office/drawing/2014/main" id="{A5B4D741-BE56-3BA0-7957-8A718B626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438" y="1098550"/>
            <a:ext cx="7801124" cy="5344004"/>
          </a:xfrm>
        </p:spPr>
      </p:pic>
    </p:spTree>
    <p:extLst>
      <p:ext uri="{BB962C8B-B14F-4D97-AF65-F5344CB8AC3E}">
        <p14:creationId xmlns:p14="http://schemas.microsoft.com/office/powerpoint/2010/main" val="162781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3EE-3045-FB91-C379-A46BFE08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groups by KNN</a:t>
            </a:r>
          </a:p>
        </p:txBody>
      </p:sp>
      <p:pic>
        <p:nvPicPr>
          <p:cNvPr id="6" name="Content Placeholder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6690017E-8376-DFD0-A770-5C5D1F346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356" y="1255712"/>
            <a:ext cx="8277288" cy="5376817"/>
          </a:xfrm>
        </p:spPr>
      </p:pic>
    </p:spTree>
    <p:extLst>
      <p:ext uri="{BB962C8B-B14F-4D97-AF65-F5344CB8AC3E}">
        <p14:creationId xmlns:p14="http://schemas.microsoft.com/office/powerpoint/2010/main" val="72383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0DF5-CDA8-B52F-3DFE-63ED5AF8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with Conditional </a:t>
            </a:r>
            <a:r>
              <a:rPr lang="en-US" dirty="0" err="1"/>
              <a:t>Coverge</a:t>
            </a:r>
            <a:endParaRPr lang="en-US" dirty="0"/>
          </a:p>
        </p:txBody>
      </p:sp>
      <p:pic>
        <p:nvPicPr>
          <p:cNvPr id="6" name="Content Placeholder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6826F18-1CBC-9312-10D4-33127F4FC3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2100" y="1930399"/>
            <a:ext cx="5858476" cy="2997201"/>
          </a:xfrm>
        </p:spPr>
      </p:pic>
      <p:pic>
        <p:nvPicPr>
          <p:cNvPr id="8" name="Content Placeholder 7" descr="A graph with blue lines&#10;&#10;Description automatically generated">
            <a:extLst>
              <a:ext uri="{FF2B5EF4-FFF2-40B4-BE49-F238E27FC236}">
                <a16:creationId xmlns:a16="http://schemas.microsoft.com/office/drawing/2014/main" id="{D2AB1200-77AA-11C0-7FB2-50082FE72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30400"/>
            <a:ext cx="5890151" cy="4686324"/>
          </a:xfrm>
        </p:spPr>
      </p:pic>
    </p:spTree>
    <p:extLst>
      <p:ext uri="{BB962C8B-B14F-4D97-AF65-F5344CB8AC3E}">
        <p14:creationId xmlns:p14="http://schemas.microsoft.com/office/powerpoint/2010/main" val="167179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AA10-48A6-3E4B-A4AC-5570DCF0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Content Placeholder 6" descr="A graph of values with red lines&#10;&#10;Description automatically generated with medium confidence">
            <a:extLst>
              <a:ext uri="{FF2B5EF4-FFF2-40B4-BE49-F238E27FC236}">
                <a16:creationId xmlns:a16="http://schemas.microsoft.com/office/drawing/2014/main" id="{FEA87609-E0F2-9364-CDCD-E90E08C57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594" y="962152"/>
            <a:ext cx="7716812" cy="5286248"/>
          </a:xfrm>
        </p:spPr>
      </p:pic>
    </p:spTree>
    <p:extLst>
      <p:ext uri="{BB962C8B-B14F-4D97-AF65-F5344CB8AC3E}">
        <p14:creationId xmlns:p14="http://schemas.microsoft.com/office/powerpoint/2010/main" val="165644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0455883C-9289-B03B-11EC-8CDEAE09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2" r="28688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with many points&#10;&#10;Description automatically generated">
            <a:extLst>
              <a:ext uri="{FF2B5EF4-FFF2-40B4-BE49-F238E27FC236}">
                <a16:creationId xmlns:a16="http://schemas.microsoft.com/office/drawing/2014/main" id="{29F9B6C1-159D-BC87-6CAB-AFDE2584F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64" b="-1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B60C98-A6BB-ED7C-E061-5D115758986B}"/>
              </a:ext>
            </a:extLst>
          </p:cNvPr>
          <p:cNvSpPr txBox="1"/>
          <p:nvPr/>
        </p:nvSpPr>
        <p:spPr>
          <a:xfrm>
            <a:off x="2724521" y="643467"/>
            <a:ext cx="304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 Cover</a:t>
            </a:r>
          </a:p>
          <a:p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== Good Coverage</a:t>
            </a:r>
          </a:p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== Close to Coverage</a:t>
            </a:r>
          </a:p>
          <a:p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/>
              <a:t> == 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CAC96-DF00-E1FD-3B1D-44C1EE9C75D7}"/>
              </a:ext>
            </a:extLst>
          </p:cNvPr>
          <p:cNvSpPr txBox="1"/>
          <p:nvPr/>
        </p:nvSpPr>
        <p:spPr>
          <a:xfrm>
            <a:off x="8500904" y="643467"/>
            <a:ext cx="304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Coverage</a:t>
            </a:r>
          </a:p>
          <a:p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== Good Coverage</a:t>
            </a:r>
          </a:p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== Close to Coverage</a:t>
            </a:r>
          </a:p>
          <a:p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/>
              <a:t> == Out</a:t>
            </a:r>
          </a:p>
        </p:txBody>
      </p:sp>
    </p:spTree>
    <p:extLst>
      <p:ext uri="{BB962C8B-B14F-4D97-AF65-F5344CB8AC3E}">
        <p14:creationId xmlns:p14="http://schemas.microsoft.com/office/powerpoint/2010/main" val="180144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0A3FE5-3A2D-482B-621F-457F8A5B2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7112" r="-1" b="-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1718A8-F146-BC52-FD11-3A821990A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US" sz="4800"/>
              <a:t>End of 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774F7C-3510-3672-7ADB-7FF7D40D8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/>
              <a:t>Thank you for Watching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52C3C9-3C27-D708-D2CE-4BD695A5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Traditional ML Models</a:t>
            </a: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AC578-628F-5841-89F9-9793943E4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600" b="1" dirty="0">
                <a:effectLst/>
                <a:latin typeface="Helvetica Neue" panose="02000503000000020004" pitchFamily="2" charset="0"/>
              </a:rPr>
              <a:t>Weaknesses of Conventional ML Models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Simplifying Complex Patterns: Where Conventional ML Falls Short</a:t>
            </a:r>
          </a:p>
          <a:p>
            <a:r>
              <a:rPr lang="en-US" sz="1600" b="1" dirty="0">
                <a:effectLst/>
                <a:latin typeface="Helvetica Neue" panose="02000503000000020004" pitchFamily="2" charset="0"/>
              </a:rPr>
              <a:t>Understanding the Challenge: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Traditional machine learning sometimes fails to capture the subtleties in data. This becomes clear when two almost identical properties have large price differences, and the model cannot tell why.</a:t>
            </a:r>
          </a:p>
          <a:p>
            <a:r>
              <a:rPr lang="en-US" sz="1600" b="1" dirty="0">
                <a:effectLst/>
                <a:latin typeface="Helvetica Neue" panose="02000503000000020004" pitchFamily="2" charset="0"/>
              </a:rPr>
              <a:t>  A Real-World Example: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Imagine two similar homes in the same city: one is $50 per night, and the other is $200. Why the gap? Conventional models may miss the hidden details that explain it, potentially leading to less accurate price predictions and lost income for property owners.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4DBD9E-0A93-C358-4C9F-C1F0B329F4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600" b="1" dirty="0">
                <a:effectLst/>
                <a:latin typeface="Helvetica Neue" panose="02000503000000020004" pitchFamily="2" charset="0"/>
              </a:rPr>
              <a:t>Boosting as a Solution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Boosting: Sharpening Predictions in ML</a:t>
            </a:r>
          </a:p>
          <a:p>
            <a:pPr lvl="1"/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sz="1600" b="1" dirty="0">
                <a:effectLst/>
                <a:latin typeface="Helvetica Neue" panose="02000503000000020004" pitchFamily="2" charset="0"/>
              </a:rPr>
              <a:t>Advantages of Boosting: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Boosting tackles these challenges head-on. It's like a self-improving cycle; each round of predictions learns from the last, especially those tricky cases that standard models get wrong.</a:t>
            </a:r>
          </a:p>
        </p:txBody>
      </p:sp>
    </p:spTree>
    <p:extLst>
      <p:ext uri="{BB962C8B-B14F-4D97-AF65-F5344CB8AC3E}">
        <p14:creationId xmlns:p14="http://schemas.microsoft.com/office/powerpoint/2010/main" val="56743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9CDC-39A2-94D5-0576-8D1FE39C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Introduction to ML&amp; Information Loss in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9AE96-EBF3-0DF3-D9D0-45C73B41A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The Case of Information Loss in Boosting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Understanding the Problem: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While boosting improves model accuracy, it can sometimes lead to significant information loss.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This information loss typically occurs as the model increasingly focuses on correcting misclassified instances, potentially neglecting broader data trends.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Impact on Predictive Accuracy: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Information loss can compromise the generalizability of the model, making it less effective on new, unseen data.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Boosting’s iterative refinement often sacrifices simplicity and prediction certainty to new data in pursuit of lower error rates on the training set.</a:t>
            </a:r>
          </a:p>
          <a:p>
            <a:r>
              <a:rPr lang="en-US" b="1" dirty="0"/>
              <a:t>Conformal prediction bridges this gap by quantifying the uncertainty associated with each prediction.</a:t>
            </a:r>
          </a:p>
        </p:txBody>
      </p:sp>
    </p:spTree>
    <p:extLst>
      <p:ext uri="{BB962C8B-B14F-4D97-AF65-F5344CB8AC3E}">
        <p14:creationId xmlns:p14="http://schemas.microsoft.com/office/powerpoint/2010/main" val="272918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FE3F-6050-60EA-27F3-DD6DC978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Conformal Prediction?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DEBE-CABE-0219-D846-F1F226039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What is Conformal Prediction?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Conformal prediction is a statistical framework used to assess the reliability of machine learning predictions by providing guaranteed confidence levels for each prediction.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Key Features: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Works with any underlying predictive model."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It provides a way to measure the certainty of predictions, ensuring they are trustworthy.</a:t>
            </a:r>
          </a:p>
        </p:txBody>
      </p:sp>
      <p:pic>
        <p:nvPicPr>
          <p:cNvPr id="6" name="Content Placeholder 5" descr="A diagram of a person's process&#10;&#10;Description automatically generated">
            <a:extLst>
              <a:ext uri="{FF2B5EF4-FFF2-40B4-BE49-F238E27FC236}">
                <a16:creationId xmlns:a16="http://schemas.microsoft.com/office/drawing/2014/main" id="{90430EED-D8E4-21F6-7B1B-335C5D6BE1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5668" y="1887537"/>
            <a:ext cx="4184650" cy="2112037"/>
          </a:xfrm>
        </p:spPr>
      </p:pic>
    </p:spTree>
    <p:extLst>
      <p:ext uri="{BB962C8B-B14F-4D97-AF65-F5344CB8AC3E}">
        <p14:creationId xmlns:p14="http://schemas.microsoft.com/office/powerpoint/2010/main" val="110658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6E46-0AB7-6337-A421-92E65FAC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Basic Concepts of Conformal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4F4-3BA6-D7AC-AE2B-2FC2A697B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019" y="1930400"/>
            <a:ext cx="4184035" cy="388077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How Conformal Prediction Operates: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Assessing New Data (Calibration):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Conformal prediction examines past errors to estimate how typical or atypical a new piece of data is.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Prediction Intervals: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Creating Certainty Ranges: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It sets up ranges that are expected to include the true answer with a certain level of trust, such as 90~ 95%.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Importance in Machine Learning: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This method measures the confidence in a prediction, which is especially valuable when making critical decisions based on the model's </a:t>
            </a:r>
            <a:r>
              <a:rPr lang="en-US">
                <a:effectLst/>
                <a:latin typeface="Helvetica Neue" panose="02000503000000020004" pitchFamily="2" charset="0"/>
              </a:rPr>
              <a:t>output.</a:t>
            </a:r>
            <a:endParaRPr lang="en-US" dirty="0"/>
          </a:p>
        </p:txBody>
      </p:sp>
      <p:pic>
        <p:nvPicPr>
          <p:cNvPr id="5" name="Picture 4" descr="A blue graph with red lines&#10;&#10;Description automatically generated">
            <a:extLst>
              <a:ext uri="{FF2B5EF4-FFF2-40B4-BE49-F238E27FC236}">
                <a16:creationId xmlns:a16="http://schemas.microsoft.com/office/drawing/2014/main" id="{5C032305-19D4-257B-56DF-D5BD9C77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945" y="3429000"/>
            <a:ext cx="4184036" cy="3211690"/>
          </a:xfrm>
          <a:prstGeom prst="rect">
            <a:avLst/>
          </a:prstGeom>
        </p:spPr>
      </p:pic>
      <p:pic>
        <p:nvPicPr>
          <p:cNvPr id="7" name="Picture 6" descr="A blackboard with white text and graphs&#10;&#10;Description automatically generated">
            <a:extLst>
              <a:ext uri="{FF2B5EF4-FFF2-40B4-BE49-F238E27FC236}">
                <a16:creationId xmlns:a16="http://schemas.microsoft.com/office/drawing/2014/main" id="{0E3C64B4-C72F-D302-5FCA-0D71F89A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54" y="1536700"/>
            <a:ext cx="4206770" cy="26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8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86759E-A801-F15F-BAF1-61FB289D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The Concept of Marginal Coverage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777FE-7DC8-DDBE-D97F-D3924C276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Definition of Marginal Coverage: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Marginal coverage refers to the proportion of times the conformal prediction region contains the true outcome, averaged over all possible future observations."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Limitations: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Uniformity: Assumes all predictions should adhere to the same level of confidence.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Weakness: It might be too broad or too conservative, lacking specificity for individual instances or categories.</a:t>
            </a:r>
          </a:p>
          <a:p>
            <a:endParaRPr lang="en-US" dirty="0"/>
          </a:p>
        </p:txBody>
      </p:sp>
      <p:pic>
        <p:nvPicPr>
          <p:cNvPr id="8" name="Content Placeholder 7" descr="A chart of different colored circles and lines&#10;&#10;Description automatically generated">
            <a:extLst>
              <a:ext uri="{FF2B5EF4-FFF2-40B4-BE49-F238E27FC236}">
                <a16:creationId xmlns:a16="http://schemas.microsoft.com/office/drawing/2014/main" id="{756C661E-72EA-5D9B-502E-FB1F6925FB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1368" y="1382426"/>
            <a:ext cx="6653297" cy="5056506"/>
          </a:xfrm>
        </p:spPr>
      </p:pic>
    </p:spTree>
    <p:extLst>
      <p:ext uri="{BB962C8B-B14F-4D97-AF65-F5344CB8AC3E}">
        <p14:creationId xmlns:p14="http://schemas.microsoft.com/office/powerpoint/2010/main" val="301231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329A0-4563-A98D-FF1A-9CC8A2B0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Conditional Coverage with Categorical Variables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E78128-15FE-4927-A3C3-D15D80A10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Conditional Coverage: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Conditional coverage tailors the prediction intervals to specific categories or conditions, improving relevance and precision.</a:t>
            </a: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Why It's Better: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Context-sensitive: Adjusts prediction intervals based on the categorical variables, providing more tailored and accurate intervals.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Improved Accuracy: Results in more precise and reliable predictions for specific groups or conditions.</a:t>
            </a:r>
          </a:p>
          <a:p>
            <a:endParaRPr lang="en-US" dirty="0"/>
          </a:p>
        </p:txBody>
      </p:sp>
      <p:pic>
        <p:nvPicPr>
          <p:cNvPr id="8" name="Content Placeholder 7" descr="A diagram of a group and a diagram of a group&#10;&#10;Description automatically generated with medium confidence">
            <a:extLst>
              <a:ext uri="{FF2B5EF4-FFF2-40B4-BE49-F238E27FC236}">
                <a16:creationId xmlns:a16="http://schemas.microsoft.com/office/drawing/2014/main" id="{5E45F603-2C21-9E29-4F0D-B6CC54FB6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83262" y="1270000"/>
            <a:ext cx="4062239" cy="5422530"/>
          </a:xfrm>
        </p:spPr>
      </p:pic>
    </p:spTree>
    <p:extLst>
      <p:ext uri="{BB962C8B-B14F-4D97-AF65-F5344CB8AC3E}">
        <p14:creationId xmlns:p14="http://schemas.microsoft.com/office/powerpoint/2010/main" val="75833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4208-45D3-3A00-A2C6-9127C652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Marginal vs. Conditional Coverage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0254-67FE-E534-AF27-A312D4B2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Key Differences: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Marginal coverage provides one-size-fits-all intervals, potentially over-conservative and less informative."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Conditional coverage offers context-specific intervals, which are more informative and practical for decision-making."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Practical Implications: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In areas like personalized medicine or targeted marketing, conditional coverage's tailored approach ensures that predictions are more relevant and actionable."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Conclusion: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While marginal coverage is simpler and provides a broad safety net, conditional coverage offers the precision needed in fields where the stakes and variability are high.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1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94CA-D956-53C4-3C57-B6227B45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7" name="Content Placeholder 6" descr="A screenshot of a table&#10;&#10;Description automatically generated">
            <a:extLst>
              <a:ext uri="{FF2B5EF4-FFF2-40B4-BE49-F238E27FC236}">
                <a16:creationId xmlns:a16="http://schemas.microsoft.com/office/drawing/2014/main" id="{4FF12400-481F-99F4-AEE8-1089989CBB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5075" y="2534845"/>
            <a:ext cx="8596139" cy="3884325"/>
          </a:xfr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3DBBEB-0B81-7F09-89FC-8633E3C6A8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32049" y="609600"/>
            <a:ext cx="8297863" cy="1364031"/>
          </a:xfrm>
        </p:spPr>
      </p:pic>
    </p:spTree>
    <p:extLst>
      <p:ext uri="{BB962C8B-B14F-4D97-AF65-F5344CB8AC3E}">
        <p14:creationId xmlns:p14="http://schemas.microsoft.com/office/powerpoint/2010/main" val="22927274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1739</TotalTime>
  <Words>712</Words>
  <Application>Microsoft Macintosh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Helvetica Neue</vt:lpstr>
      <vt:lpstr>Trebuchet MS</vt:lpstr>
      <vt:lpstr>Wingdings 3</vt:lpstr>
      <vt:lpstr>Facet</vt:lpstr>
      <vt:lpstr>Predicting Airbnb Prices Using XGboost &amp; Conformal Prediction</vt:lpstr>
      <vt:lpstr>Traditional ML Models </vt:lpstr>
      <vt:lpstr>Introduction to ML&amp; Information Loss in Boosting</vt:lpstr>
      <vt:lpstr>What is Conformal Prediction?</vt:lpstr>
      <vt:lpstr>Basic Concepts of Conformal Prediction</vt:lpstr>
      <vt:lpstr>The Concept of Marginal Coverage</vt:lpstr>
      <vt:lpstr>Conditional Coverage with Categorical Variables</vt:lpstr>
      <vt:lpstr>Marginal vs. Conditional Coverage</vt:lpstr>
      <vt:lpstr>DATA</vt:lpstr>
      <vt:lpstr>GXBoost with Marginal Coverage</vt:lpstr>
      <vt:lpstr>Result</vt:lpstr>
      <vt:lpstr>Generate groups by KNN</vt:lpstr>
      <vt:lpstr>XGBoost with Conditional Coverge</vt:lpstr>
      <vt:lpstr>Result</vt:lpstr>
      <vt:lpstr>PowerPoint Presentation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440 Presentation</dc:title>
  <dc:creator>Kim, Young Hoon</dc:creator>
  <cp:lastModifiedBy>Kim, Young Hoon</cp:lastModifiedBy>
  <cp:revision>48</cp:revision>
  <dcterms:created xsi:type="dcterms:W3CDTF">2024-04-21T22:47:11Z</dcterms:created>
  <dcterms:modified xsi:type="dcterms:W3CDTF">2024-04-23T03:52:12Z</dcterms:modified>
</cp:coreProperties>
</file>